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0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61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430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340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03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462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212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033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3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832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32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119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639B8-7B38-4135-B3A3-611782D03697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2222-6D85-4B66-9470-6858E4AC4D7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4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892643"/>
              </p:ext>
            </p:extLst>
          </p:nvPr>
        </p:nvGraphicFramePr>
        <p:xfrm>
          <a:off x="179512" y="476672"/>
          <a:ext cx="8507288" cy="5653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1478"/>
                <a:gridCol w="1348711"/>
                <a:gridCol w="2229302"/>
                <a:gridCol w="2229302"/>
                <a:gridCol w="778495"/>
              </a:tblGrid>
              <a:tr h="36942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6.r.    CJELINA: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CIJELI </a:t>
                      </a:r>
                      <a:r>
                        <a:rPr lang="hr-H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BROJEVI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196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TEME</a:t>
                      </a:r>
                      <a:endParaRPr lang="hr-H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ISHODI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RAZINE/ZADACI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VREDNOVANJE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ELEMENTI 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</a:tr>
              <a:tr h="118000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Cijeli brojevi (1)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Prepoznaje i razlikuje pozitivne i negativne cijele brojeve.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Označava skup svih cijelih brojeva.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Ključni pojmovi: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Cijeli broj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Pozitivni i negativni cijeli broj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ZADOVOLJAVAJUĆA RAZINA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900" dirty="0">
                          <a:effectLst/>
                        </a:rPr>
                        <a:t>Koji su od sljedećih brojeva pozitivni -11, 23, 0, -</a:t>
                      </a:r>
                      <a:r>
                        <a:rPr lang="hr-HR" sz="900" dirty="0" err="1">
                          <a:effectLst/>
                        </a:rPr>
                        <a:t>7</a:t>
                      </a:r>
                      <a:r>
                        <a:rPr lang="hr-HR" sz="900" dirty="0">
                          <a:effectLst/>
                        </a:rPr>
                        <a:t>, 10, 5,-1?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900" dirty="0">
                          <a:effectLst/>
                        </a:rPr>
                        <a:t>Učenik navodi i prepoznaje oznaku za skup cijelih brojeva</a:t>
                      </a:r>
                      <a:endParaRPr lang="hr-H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DOVOLJAN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Učenik razlikuje pozitivne i negativne cijele brojeve i prepoznaje ih u primjerima u svakodnevnom životu.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Učenik zapisuje i prepoznaje oznaku za skup cijelih brojeva.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Usvojenost nastavnih sadržaja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Primjena stečenih znanja na rješavanje problema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</a:tr>
              <a:tr h="88072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DOBRA RAZINA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900">
                          <a:effectLst/>
                        </a:rPr>
                        <a:t>Na danim materijalima (karta Hrvatske s temperaturama, nadmorskim visinama, vodostaj rijeke….) prepoznaj cijele brojeve.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Učenik prepoznaje cijele brojeve u primjerima iz svakodnevnog života.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4362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VRLO DOBRA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     1.   Uz točnu izjavu stavi znak „+“: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               a) 77 je cijeli broj</a:t>
                      </a:r>
                    </a:p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b) 0.789 je cijeli broj</a:t>
                      </a:r>
                    </a:p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c)  –17 nije prirodni broj</a:t>
                      </a:r>
                    </a:p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d) –35 je cijeli broj</a:t>
                      </a:r>
                    </a:p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e) 0 je prirodni broj</a:t>
                      </a:r>
                    </a:p>
                    <a:p>
                      <a:pPr marL="114935" indent="-114935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hr-HR" sz="900" dirty="0">
                          <a:effectLst/>
                        </a:rPr>
                        <a:t>	           f)  2/3 nije cijeli broj				</a:t>
                      </a:r>
                      <a:endParaRPr lang="hr-H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VRLO 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Učenik prepoznaje i navodi cijele brojeve u primjerima iz svakodnevnog života (temperatura, nadmorska visina i dubina, dizalo, vodostaj rijeke, bankovni račun).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8333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IZNIMNA RAZINA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900">
                          <a:effectLst/>
                        </a:rPr>
                        <a:t>Navodi primjere i  osmišljava zadatak.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ODLIČAN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Učenik navodi i objašnjava primjere primjene cijelih brojeva u svakodnevnom životu. Može osmisliti zadatak i objasniti način rješavanja.</a:t>
                      </a:r>
                      <a:endParaRPr lang="hr-H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03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392000"/>
              </p:ext>
            </p:extLst>
          </p:nvPr>
        </p:nvGraphicFramePr>
        <p:xfrm>
          <a:off x="457200" y="620688"/>
          <a:ext cx="8229600" cy="520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8759"/>
                <a:gridCol w="1304687"/>
                <a:gridCol w="2156535"/>
                <a:gridCol w="2156535"/>
                <a:gridCol w="753084"/>
              </a:tblGrid>
              <a:tr h="197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TEME</a:t>
                      </a:r>
                      <a:endParaRPr lang="hr-H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ISHODI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RAZINE/ZADACI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VREDNOVANJE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ELEMENTI 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</a:tr>
              <a:tr h="143910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Prikaz</a:t>
                      </a:r>
                      <a:r>
                        <a:rPr lang="hr-HR" sz="900" dirty="0">
                          <a:effectLst/>
                        </a:rPr>
                        <a:t> </a:t>
                      </a:r>
                      <a:r>
                        <a:rPr lang="hr-HR" sz="1600" dirty="0">
                          <a:effectLst/>
                        </a:rPr>
                        <a:t>cijelih</a:t>
                      </a:r>
                      <a:r>
                        <a:rPr lang="hr-HR" sz="900" dirty="0">
                          <a:effectLst/>
                        </a:rPr>
                        <a:t> </a:t>
                      </a:r>
                      <a:r>
                        <a:rPr lang="hr-HR" sz="1600" dirty="0">
                          <a:effectLst/>
                        </a:rPr>
                        <a:t>brojeva</a:t>
                      </a:r>
                      <a:r>
                        <a:rPr lang="hr-HR" sz="900" dirty="0">
                          <a:effectLst/>
                        </a:rPr>
                        <a:t> </a:t>
                      </a:r>
                      <a:r>
                        <a:rPr lang="hr-HR" sz="1600" dirty="0">
                          <a:effectLst/>
                        </a:rPr>
                        <a:t>na</a:t>
                      </a:r>
                      <a:r>
                        <a:rPr lang="hr-HR" sz="900" dirty="0">
                          <a:effectLst/>
                        </a:rPr>
                        <a:t> </a:t>
                      </a:r>
                      <a:r>
                        <a:rPr lang="hr-HR" sz="1600" dirty="0">
                          <a:effectLst/>
                        </a:rPr>
                        <a:t>pravcu</a:t>
                      </a:r>
                      <a:r>
                        <a:rPr lang="hr-HR" sz="900" dirty="0">
                          <a:effectLst/>
                        </a:rPr>
                        <a:t>  (2)</a:t>
                      </a:r>
                      <a:endParaRPr lang="hr-H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Crta i obilježava koordinatni sustav na pravcu (ishodište i jedinična dužina), cijelim brojevima pridružuje točke brojevnog pravca.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Ključni pojmovi: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Koordinatni sustav na pravcu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Ishodište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Jedinična dužina</a:t>
                      </a:r>
                      <a:endParaRPr lang="hr-H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ZADOVOLJAVAJUĆA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1.Nacrtaj brojevni pravac i na njemu označi cijele brojeve: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-3,-1, 0 i 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2.Točkama brojevnog pravca pridruži jednoznamenkaste cijele brojeve.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DOVOLJAN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Učenik crta brojevni pravac, očitava i pridružuje brojeve do 10/-10 na brojevni pravac čija je jedinična dužina 1 cm.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Cijelim brojevima pridružuje točke brojevnog pravca. Razlikuje nulu, pozitivne i negativne cijele brojeve na pravcu.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Usvojenost nastavnih sadržaja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Primjena stečenih znanja na rješavanje problema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</a:tr>
              <a:tr h="123177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DOBRA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1.Očitaj brojeve pridružene zadanim točkama na brojevnom pravcu.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2.Točkama brojevnog pravca pridruži cijele brojeve.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Učenik samostalno određuje jediničnu dužinu i smještava cijele brojeve na brojevni pravac.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Očitava cijele brojeve s brojevnog pravca.    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23177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VRLO DOBRA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1.Koji je broj na brojevnom pravcu simetrična slika broja -2 s obzirom na nulu?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2.Točkama brojevnog pravca pridruži višeznamenkaste cijele brojeve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VRLO 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Točkama brojevnog pravca pridružuje višeznamenkaste cijele brojeve.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10474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IZNIMNA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1.Prikaži na brojevnom pravcu temperaturu zraka za pojedini dio godine (godišnja doba)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ODLIČAN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Spretno rješava složenije zadatke, povezuje sadržaje.</a:t>
                      </a:r>
                      <a:endParaRPr lang="hr-H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9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ic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4274215"/>
                  </p:ext>
                </p:extLst>
              </p:nvPr>
            </p:nvGraphicFramePr>
            <p:xfrm>
              <a:off x="457200" y="332657"/>
              <a:ext cx="8229600" cy="57217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58759"/>
                    <a:gridCol w="1304687"/>
                    <a:gridCol w="2156535"/>
                    <a:gridCol w="2156535"/>
                    <a:gridCol w="753084"/>
                  </a:tblGrid>
                  <a:tr h="19498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TEME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ISHODI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RAZINE/ZADACI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VREDNOVANJE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ELEMENTI 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</a:tr>
                  <a:tr h="1111755"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600" dirty="0">
                              <a:effectLst/>
                            </a:rPr>
                            <a:t>Suprotni brojevi. Apsolutna vrijednost   (2)</a:t>
                          </a:r>
                          <a:endParaRPr lang="hr-HR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Prepoznaje međusobno suprotne brojeve.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Definira apsolutnu vrijednost cijelog broja.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Određuje suprotan broj i apsolutnu vrijednost zadanog cijelog broja.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Ključni pojmovi: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Cijeli broj,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Suprotni brojevi,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Apsolutna vrijednost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ZADOVOLJAVAJUĆA RAZINA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 dirty="0">
                              <a:effectLst/>
                            </a:rPr>
                            <a:t>Koji su brojevi suprotni brojevima : 4, -5, </a:t>
                          </a:r>
                          <a:r>
                            <a:rPr lang="hr-HR" sz="900" dirty="0" err="1">
                              <a:effectLst/>
                            </a:rPr>
                            <a:t>2</a:t>
                          </a:r>
                          <a:r>
                            <a:rPr lang="hr-HR" sz="900" dirty="0">
                              <a:effectLst/>
                            </a:rPr>
                            <a:t>, -</a:t>
                          </a:r>
                          <a:r>
                            <a:rPr lang="hr-HR" sz="900" dirty="0" err="1">
                              <a:effectLst/>
                            </a:rPr>
                            <a:t>1</a:t>
                          </a:r>
                          <a:r>
                            <a:rPr lang="hr-HR" sz="900" dirty="0">
                              <a:effectLst/>
                            </a:rPr>
                            <a:t>, </a:t>
                          </a:r>
                          <a:r>
                            <a:rPr lang="hr-HR" sz="900" dirty="0" err="1">
                              <a:effectLst/>
                            </a:rPr>
                            <a:t>7</a:t>
                          </a:r>
                          <a:r>
                            <a:rPr lang="hr-HR" sz="900" dirty="0">
                              <a:effectLst/>
                            </a:rPr>
                            <a:t> i -15?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 dirty="0">
                              <a:effectLst/>
                            </a:rPr>
                            <a:t>Odredi apsolutnu vrijednost cijelih brojeva 3, -5, </a:t>
                          </a:r>
                          <a:r>
                            <a:rPr lang="hr-HR" sz="900" dirty="0" err="1">
                              <a:effectLst/>
                            </a:rPr>
                            <a:t>6</a:t>
                          </a:r>
                          <a:r>
                            <a:rPr lang="hr-HR" sz="900" dirty="0">
                              <a:effectLst/>
                            </a:rPr>
                            <a:t>  i -6.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 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DOVOLJAN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Razlikuje suprotne brojeve.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Određuje apsolutnu vrijednost danih cijelih brojeva.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Usvojenost nastavnih sadržaja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Primjena stečenih znanja na rješavanje problema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</a:tr>
                  <a:tr h="1275439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DOBRA RAZINA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>
                              <a:effectLst/>
                            </a:rPr>
                            <a:t>Koji brojevi imaju apsolutnu vrijednost 5?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>
                              <a:effectLst/>
                            </a:rPr>
                            <a:t>Na brojevnom pravcu prikaži suprotne brojeve od 2, -4, 5.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>
                              <a:effectLst/>
                            </a:rPr>
                            <a:t>Odredi sve cijele brojeve z sa svojstvom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hr-HR" sz="90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r-HR" sz="900">
                                      <a:effectLst/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hr-HR" sz="900">
                                  <a:effectLst/>
                                  <a:latin typeface="Cambria Math"/>
                                </a:rPr>
                                <m:t>=8.</m:t>
                              </m:r>
                            </m:oMath>
                          </a14:m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DOBAR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Učenik definira i zapisuje apsolutnu vrijednost cijelog broja i objašnjava pojam suprotnog broja.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Prikazuje suprotne brojeve na brojevnom pravcu.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1123813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VRLO DOBRA RAZINA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>
                              <a:effectLst/>
                            </a:rPr>
                            <a:t>Odredi sve cijele brojeve x za koje vrijed: </a:t>
                          </a:r>
                          <a14:m>
                            <m:oMath xmlns:m="http://schemas.openxmlformats.org/officeDocument/2006/math">
                              <m:r>
                                <a:rPr lang="hr-HR" sz="900">
                                  <a:effectLst/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hr-HR" sz="90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r-HR" sz="9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hr-HR" sz="900">
                                  <a:effectLst/>
                                  <a:latin typeface="Cambria Math"/>
                                </a:rPr>
                                <m:t>&lt;7</m:t>
                              </m:r>
                            </m:oMath>
                          </a14:m>
                          <a:endParaRPr lang="hr-HR" sz="900">
                            <a:effectLst/>
                          </a:endParaRP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>
                              <a:effectLst/>
                            </a:rPr>
                            <a:t>Izračunaj vrijednost izraza: </a:t>
                          </a: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=−5, </m:t>
                                </m:r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=−7,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hr-HR" sz="9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900"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hr-HR" sz="9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90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hr-HR" sz="900">
                            <a:effectLst/>
                          </a:endParaRPr>
                        </a:p>
                        <a:p>
                          <a:pPr marL="457200" indent="-226695"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VRLO DOBAR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Određuje cijele brojeve ako je zadana njihova apsolutna vrijednost.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Učenik navodi i primjenjuje svojstvo apsolutne vrijednosti i primjere.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2015729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IZNIMNA RAZINA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>
                              <a:effectLst/>
                            </a:rPr>
                            <a:t>Za koliko su udaljeni na brojevnom pravcu brojevi za koje vrijedi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hr-HR" sz="90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r-HR" sz="9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hr-HR" sz="900">
                                  <a:effectLst/>
                                  <a:latin typeface="Cambria Math"/>
                                </a:rPr>
                                <m:t>=4</m:t>
                              </m:r>
                            </m:oMath>
                          </a14:m>
                          <a:endParaRPr lang="hr-HR" sz="900">
                            <a:effectLst/>
                          </a:endParaRP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>
                              <a:effectLst/>
                            </a:rPr>
                            <a:t>Izračunaj vrijednost izraza: </a:t>
                          </a: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=−5, </m:t>
                                </m:r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=−7,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hr-HR" sz="9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900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hr-HR" sz="900"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hr-HR" sz="9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90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hr-HR" sz="900">
                                    <a:effectLst/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hr-HR" sz="900">
                            <a:effectLst/>
                          </a:endParaRP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>
                              <a:effectLst/>
                            </a:rPr>
                            <a:t>Navodi primjere i  osmišljava zadatak.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ODLIČAN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Rješava problemsku situaciju koristeći se svojstvima cijelih brojeva.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Povezuje nastavne sadržaje sa primjerima iz svakodnevnog života.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ic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4274215"/>
                  </p:ext>
                </p:extLst>
              </p:nvPr>
            </p:nvGraphicFramePr>
            <p:xfrm>
              <a:off x="457200" y="332657"/>
              <a:ext cx="8229600" cy="57217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58759"/>
                    <a:gridCol w="1304687"/>
                    <a:gridCol w="2156535"/>
                    <a:gridCol w="2156535"/>
                    <a:gridCol w="753084"/>
                  </a:tblGrid>
                  <a:tr h="19498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TEME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ISHODI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RAZINE/ZADACI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VREDNOVANJE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ELEMENTI 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</a:tr>
                  <a:tr h="1111755"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600" dirty="0">
                              <a:effectLst/>
                            </a:rPr>
                            <a:t>Suprotni brojevi. Apsolutna vrijednost   (2)</a:t>
                          </a:r>
                          <a:endParaRPr lang="hr-HR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Prepoznaje međusobno suprotne brojeve.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Definira apsolutnu vrijednost cijelog broja.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Određuje suprotan broj i apsolutnu vrijednost zadanog cijelog broja.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Ključni pojmovi: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Cijeli broj,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Suprotni brojevi,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Apsolutna vrijednost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ZADOVOLJAVAJUĆA RAZINA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 dirty="0">
                              <a:effectLst/>
                            </a:rPr>
                            <a:t>Koji su brojevi suprotni brojevima : 4, -5, </a:t>
                          </a:r>
                          <a:r>
                            <a:rPr lang="hr-HR" sz="900" dirty="0" err="1">
                              <a:effectLst/>
                            </a:rPr>
                            <a:t>2</a:t>
                          </a:r>
                          <a:r>
                            <a:rPr lang="hr-HR" sz="900" dirty="0">
                              <a:effectLst/>
                            </a:rPr>
                            <a:t>, -</a:t>
                          </a:r>
                          <a:r>
                            <a:rPr lang="hr-HR" sz="900" dirty="0" err="1">
                              <a:effectLst/>
                            </a:rPr>
                            <a:t>1</a:t>
                          </a:r>
                          <a:r>
                            <a:rPr lang="hr-HR" sz="900" dirty="0">
                              <a:effectLst/>
                            </a:rPr>
                            <a:t>, </a:t>
                          </a:r>
                          <a:r>
                            <a:rPr lang="hr-HR" sz="900" dirty="0" err="1">
                              <a:effectLst/>
                            </a:rPr>
                            <a:t>7</a:t>
                          </a:r>
                          <a:r>
                            <a:rPr lang="hr-HR" sz="900" dirty="0">
                              <a:effectLst/>
                            </a:rPr>
                            <a:t> i -15?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900" dirty="0">
                              <a:effectLst/>
                            </a:rPr>
                            <a:t>Odredi apsolutnu vrijednost cijelih brojeva 3, -5, </a:t>
                          </a:r>
                          <a:r>
                            <a:rPr lang="hr-HR" sz="900" dirty="0" err="1">
                              <a:effectLst/>
                            </a:rPr>
                            <a:t>6</a:t>
                          </a:r>
                          <a:r>
                            <a:rPr lang="hr-HR" sz="900" dirty="0">
                              <a:effectLst/>
                            </a:rPr>
                            <a:t>  i -6.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 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DOVOLJAN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Razlikuje suprotne brojeve.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Određuje apsolutnu vrijednost danih cijelih brojeva.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Usvojenost nastavnih sadržaja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Primjena stečenih znanja na rješavanje problema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</a:tr>
                  <a:tr h="1275439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3333" marR="53333" marT="0" marB="0">
                        <a:blipFill rotWithShape="1">
                          <a:blip r:embed="rId2"/>
                          <a:stretch>
                            <a:fillRect l="-146610" t="-104785" r="-134746" b="-2468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DOBAR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Učenik definira i zapisuje apsolutnu vrijednost cijelog broja i objašnjava pojam suprotnog broja.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Prikazuje suprotne brojeve na brojevnom pravcu.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1123813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3333" marR="53333" marT="0" marB="0">
                        <a:blipFill rotWithShape="1">
                          <a:blip r:embed="rId2"/>
                          <a:stretch>
                            <a:fillRect l="-146610" t="-231351" r="-134746" b="-1789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VRLO DOBAR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Određuje cijele brojeve ako je zadana njihova apsolutna vrijednost.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Učenik navodi i primjenjuje svojstvo apsolutne vrijednosti i primjere.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2015729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3333" marR="53333" marT="0" marB="0">
                        <a:blipFill rotWithShape="1">
                          <a:blip r:embed="rId2"/>
                          <a:stretch>
                            <a:fillRect l="-146610" t="-185758" r="-134746" b="-3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ODLIČAN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Rješava problemsku situaciju koristeći se svojstvima cijelih brojeva.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Povezuje nastavne sadržaje sa primjerima iz svakodnevnog života.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22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ic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5202361"/>
                  </p:ext>
                </p:extLst>
              </p:nvPr>
            </p:nvGraphicFramePr>
            <p:xfrm>
              <a:off x="323528" y="332657"/>
              <a:ext cx="8424935" cy="581144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02878"/>
                    <a:gridCol w="1335654"/>
                    <a:gridCol w="2207722"/>
                    <a:gridCol w="2207722"/>
                    <a:gridCol w="770959"/>
                  </a:tblGrid>
                  <a:tr h="15759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600" dirty="0">
                              <a:effectLst/>
                            </a:rPr>
                            <a:t>TEME</a:t>
                          </a:r>
                          <a:endParaRPr lang="hr-HR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ISHODI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RAZINE/ZADACI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VREDNOVANJE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ELEMENTI 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</a:tr>
                  <a:tr h="794722"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600" dirty="0">
                              <a:effectLst/>
                            </a:rPr>
                            <a:t>Uspoređivanje cijelih brojeva (2)</a:t>
                          </a:r>
                          <a:endParaRPr lang="hr-HR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Uspoređuje dva cijela broja.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Poreda po veličini cijele brojeve.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Ključni pojmovi: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Uspoređivanje cijelih brojeva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ZADOVOLJAVAJUĆA RAZINA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1. Usporedi cijele brojeve &lt;, &gt;: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a) 0 i -4 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b)  4 i -4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c) -5 i -3…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DOVOLJAN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Uspoređuje cijele brojeve.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 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</a:tr>
                  <a:tr h="778653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DOBRA RAZINA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800">
                              <a:effectLst/>
                            </a:rPr>
                            <a:t>Brojeve -3, 0, 27 i -5 poredaj po veličini od najmanjeg do najvećeg. Zapiši poredak produženom nejednakošću.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DOBAR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Koristi se produženom nejednakošću za usporedbu više brojeva.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 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2398368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VRLO DOBRA RAZINA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800">
                              <a:effectLst/>
                            </a:rPr>
                            <a:t>Za koje cijele brojeve z vrijedi: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hr-HR" sz="80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r-HR" sz="800">
                                      <a:effectLst/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hr-HR" sz="800">
                                  <a:effectLst/>
                                  <a:latin typeface="Cambria Math"/>
                                </a:rPr>
                                <m:t>≤3</m:t>
                              </m:r>
                            </m:oMath>
                          </a14:m>
                          <a:endParaRPr lang="hr-HR" sz="800">
                            <a:effectLst/>
                          </a:endParaRP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800">
                              <a:effectLst/>
                            </a:rPr>
                            <a:t>Na karti (karta u prilogu zadatka) su prikazane temperature  izmjerene u većim gradovima Republike Hrvatske u 7 sati (otisnute plavom bojom) i u 14 sati (otisnute crvenom bojim)</a:t>
                          </a:r>
                        </a:p>
                        <a:p>
                          <a:pPr marL="457200" indent="-226695"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a) U kojem gradu je jutarnja temperatura najniža, a u kojem najviša?</a:t>
                          </a:r>
                        </a:p>
                        <a:p>
                          <a:pPr marL="457200" indent="-226695"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b) U kojem gradu je temperatura izmjerena u 14 sati bila najniža, a u kojem najviša?</a:t>
                          </a:r>
                        </a:p>
                        <a:p>
                          <a:pPr marL="457200" indent="-226695"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c)Je li se temperatura u Osijeku  smanjila ili povećala? Za koliko?</a:t>
                          </a:r>
                        </a:p>
                        <a:p>
                          <a:pPr marL="457200" indent="-226695"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 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VRLO DOBAR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U primjerima produžene nejednakosti ispisuje cijele brojeve uz zadane uvjete.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Učenik na primjerima iz stvarnog života(temperature) uspoređuje cijele brojeve.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1559288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IZNIMNA RAZINA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800">
                              <a:effectLst/>
                            </a:rPr>
                            <a:t>Ispiši sve negativne cijele brojeve koji zadovoljavaju nejednakost: </a:t>
                          </a:r>
                          <a14:m>
                            <m:oMath xmlns:m="http://schemas.openxmlformats.org/officeDocument/2006/math">
                              <m:r>
                                <a:rPr lang="hr-HR" sz="800">
                                  <a:effectLst/>
                                  <a:latin typeface="Cambria Math"/>
                                </a:rPr>
                                <m:t>−5≤</m:t>
                              </m:r>
                              <m:r>
                                <m:rPr>
                                  <m:sty m:val="p"/>
                                </m:rPr>
                                <a:rPr lang="hr-HR" sz="800">
                                  <a:effectLst/>
                                  <a:latin typeface="Cambria Math"/>
                                </a:rPr>
                                <m:t>x</m:t>
                              </m:r>
                              <m:r>
                                <a:rPr lang="hr-HR" sz="800">
                                  <a:effectLst/>
                                  <a:latin typeface="Cambria Math"/>
                                </a:rPr>
                                <m:t>≤−1</m:t>
                              </m:r>
                            </m:oMath>
                          </a14:m>
                          <a:endParaRPr lang="hr-HR" sz="800">
                            <a:effectLst/>
                          </a:endParaRP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800">
                              <a:effectLst/>
                            </a:rPr>
                            <a:t>Usporedi temperature na površinama nekih planeta Sunčeva sustava. (planeti i temperature su zadani u zadatku) </a:t>
                          </a:r>
                        </a:p>
                        <a:p>
                          <a:pPr marL="457200" indent="-226695"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a) Gdje je temp. najviša, a gdje najniža?</a:t>
                          </a:r>
                        </a:p>
                        <a:p>
                          <a:pPr marL="457200" indent="-226695"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b) Poredaj planete počevši od najtoplijeg prema najhladnijem.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 dirty="0">
                              <a:effectLst/>
                            </a:rPr>
                            <a:t>ODLIČAN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 dirty="0">
                              <a:effectLst/>
                            </a:rPr>
                            <a:t>U primjerima produžene nejednakosti ispisuje cijele brojeve uz zadane uvjete.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 dirty="0">
                              <a:effectLst/>
                            </a:rPr>
                            <a:t>Učenik na primjerima iz stvarnog života(temperature) uspoređuje cijele brojeve.</a:t>
                          </a:r>
                          <a:endParaRPr lang="hr-HR" sz="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ic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5202361"/>
                  </p:ext>
                </p:extLst>
              </p:nvPr>
            </p:nvGraphicFramePr>
            <p:xfrm>
              <a:off x="323528" y="332657"/>
              <a:ext cx="8424935" cy="579493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02878"/>
                    <a:gridCol w="1335654"/>
                    <a:gridCol w="2207722"/>
                    <a:gridCol w="2207722"/>
                    <a:gridCol w="770959"/>
                  </a:tblGrid>
                  <a:tr h="2639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600" dirty="0">
                              <a:effectLst/>
                            </a:rPr>
                            <a:t>TEME</a:t>
                          </a:r>
                          <a:endParaRPr lang="hr-HR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ISHODI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RAZINE/ZADACI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VREDNOVANJE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ELEMENTI 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</a:tr>
                  <a:tr h="794722"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600" dirty="0">
                              <a:effectLst/>
                            </a:rPr>
                            <a:t>Uspoređivanje cijelih brojeva (2)</a:t>
                          </a:r>
                          <a:endParaRPr lang="hr-HR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Uspoređuje dva cijela broja.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Poreda po veličini cijele brojeve.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Ključni pojmovi: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Uspoređivanje cijelih brojeva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ZADOVOLJAVAJUĆA RAZINA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1. Usporedi cijele brojeve &lt;, &gt;: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a) 0 i -4 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b)  4 i -4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c) -5 i -3…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DOVOLJAN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Uspoređuje cijele brojeve.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 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</a:tr>
                  <a:tr h="778653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DOBRA RAZINA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hr-HR" sz="800">
                              <a:effectLst/>
                            </a:rPr>
                            <a:t>Brojeve -3, 0, 27 i -5 poredaj po veličini od najmanjeg do najvećeg. Zapiši poredak produženom nejednakošću.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DOBAR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Koristi se produženom nejednakošću za usporedbu više brojeva.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 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2398368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48876" marR="48876" marT="0" marB="0">
                        <a:blipFill rotWithShape="1">
                          <a:blip r:embed="rId2"/>
                          <a:stretch>
                            <a:fillRect l="-146685" t="-78372" r="-135359" b="-653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VRLO DOBAR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U primjerima produžene nejednakosti ispisuje cijele brojeve uz zadane uvjete.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>
                              <a:effectLst/>
                            </a:rPr>
                            <a:t>Učenik na primjerima iz stvarnog života(temperature) uspoređuje cijele brojeve.</a:t>
                          </a:r>
                          <a:endParaRPr lang="hr-HR" sz="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1559288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48876" marR="48876" marT="0" marB="0">
                        <a:blipFill rotWithShape="1">
                          <a:blip r:embed="rId2"/>
                          <a:stretch>
                            <a:fillRect l="-146685" t="-273828" r="-135359" b="-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 dirty="0">
                              <a:effectLst/>
                            </a:rPr>
                            <a:t>ODLIČAN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 dirty="0">
                              <a:effectLst/>
                            </a:rPr>
                            <a:t>U primjerima produžene nejednakosti ispisuje cijele brojeve uz zadane uvjete.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800" dirty="0">
                              <a:effectLst/>
                            </a:rPr>
                            <a:t>Učenik na primjerima iz stvarnog života(temperature) uspoređuje cijele brojeve.</a:t>
                          </a:r>
                          <a:endParaRPr lang="hr-HR" sz="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48876" marR="48876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7828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648978"/>
              </p:ext>
            </p:extLst>
          </p:nvPr>
        </p:nvGraphicFramePr>
        <p:xfrm>
          <a:off x="539554" y="476672"/>
          <a:ext cx="8136903" cy="5804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822"/>
                <a:gridCol w="1289992"/>
                <a:gridCol w="2132244"/>
                <a:gridCol w="2132244"/>
                <a:gridCol w="744601"/>
              </a:tblGrid>
              <a:tr h="15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TEME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ISHODI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RAZINE/ZADACI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VREDNOVANJE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ELEMENTI 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</a:tr>
              <a:tr h="104295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Zbrajanje cijelih brojeva (4)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Zbraja dva cijela broja istih ili različitih predznaka.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Snalažljivo zbraja više cijelih brojeva.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Primjenjuje zbrajanje cijelih brojeva u problemima iz stvarnog života.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Ključni pojmovi: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Cijeli broj,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Zbrajanje cijelih brojeva,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Zbroj cijelih brojeva</a:t>
                      </a:r>
                      <a:endParaRPr lang="hr-H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ZADOVOLJAVAJUĆA RAZINA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800">
                          <a:effectLst/>
                        </a:rPr>
                        <a:t>Zbroji dva jednoznamenkasta cijela broja: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hr-HR" sz="800">
                          <a:effectLst/>
                        </a:rPr>
                        <a:t>-3 + (-2) =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hr-HR" sz="800">
                          <a:effectLst/>
                        </a:rPr>
                        <a:t>-7 + 8 =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hr-HR" sz="800">
                          <a:effectLst/>
                        </a:rPr>
                        <a:t>-9 + 3 =</a:t>
                      </a:r>
                    </a:p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DOVOLJAN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Učenik zbraja dva jednoznamenkasta cijela broja.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Usvojenost nastavnih sadržaja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Primjena i povezivanje stečenih znanja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Samostalnost u radu i suradnja u nastavnom procesu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</a:tr>
              <a:tr h="94380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DOBRA RAZINA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800">
                          <a:effectLst/>
                        </a:rPr>
                        <a:t>Izračunaj 6+2+(-7)+7+(-9)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800">
                          <a:effectLst/>
                        </a:rPr>
                        <a:t>Broju -3 dodaj zbroj brojeva -4 i 12.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Samostalno zbraja cijele brojeve primjenjujući osnovna svojstva računskih operacija uz objašnjenje.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99108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VRLO DOBRA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1.Zbroji cijele brojeve koji zadovoljavaju nejednakost -329 &lt; x &lt; 329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2.Zbroju brojeva -3 i 20 dodaj zbroj brojeva 33  i -49.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3.Baka je dala Ivanu 50 kuna da ode u trgovinu i kupi jaja za 12 kuna i kruh za 7 kuna. Teta Mira mu je dala 20 kuna i zamolila ga da joj kupi novine koje koštaju 7 kuna. Koliko je novaca ostalo Ivanu nakon kupnje?</a:t>
                      </a:r>
                    </a:p>
                    <a:p>
                      <a:pPr marL="685800" indent="-226695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VRLO 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Sigurno i učinkovito računa vrijednost brojevnog izraza. Rješava zadatke s primjenom stvarnog života.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66767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IZNIMNA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1.Apsolutna vrijednost nekog broja x je 5, a broja y je 15. Koliki je zbroj x + y tih brojeva? Koliko različitih rezultata dobivaš?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2.Marko duguje Ivanu 380 kuna. Baka je dala Marku 250 kuna,  majka 300 kuna. Marko mora vratiti dug i htio bi kupiti bon za mobitel od 100 kuna.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Koliko će mu novaca ostati nakon vraćanja duga i kupnje bona?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ODLIČAN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Bira strategije za rješavanje složenijeg izraza u skupu cijelih brojeva.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Rješava zadatke s primjenom stvarnog života.</a:t>
                      </a:r>
                      <a:endParaRPr lang="hr-H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32" marR="47332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64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ic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4417776"/>
                  </p:ext>
                </p:extLst>
              </p:nvPr>
            </p:nvGraphicFramePr>
            <p:xfrm>
              <a:off x="457200" y="404665"/>
              <a:ext cx="8229600" cy="576014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58759"/>
                    <a:gridCol w="1304687"/>
                    <a:gridCol w="2156535"/>
                    <a:gridCol w="2156535"/>
                    <a:gridCol w="753084"/>
                  </a:tblGrid>
                  <a:tr h="18616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TEME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ISHODI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RAZINE/ZADACI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VREDNOVANJE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ELEMENTI 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</a:tr>
                  <a:tr h="1103739"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600" dirty="0">
                              <a:effectLst/>
                            </a:rPr>
                            <a:t>Oduzimanje cijelih brojeva (3)</a:t>
                          </a:r>
                          <a:endParaRPr lang="hr-HR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Oduzima dva cijela broja.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Snalažljivo zbraja i oduzima više cijelih brojeva.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Primjenjuje zbrajanje i oduzimanje cijelih brojeva u problemima iz stvarnog života.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Ključni pojmovi: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Cijeli broj,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Oduzimanje cijelih brojeva,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Razlika cijelih brojeva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 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ZADOVOLJAVAJUĆA RAZINA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1.Oduzmi dva cijela broja: 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r>
                            <a:rPr lang="hr-HR" sz="900">
                              <a:effectLst/>
                            </a:rPr>
                            <a:t>2 – 5 =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r>
                            <a:rPr lang="hr-HR" sz="900">
                              <a:effectLst/>
                            </a:rPr>
                            <a:t>-3 – 5 =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DOVOLJAN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Učenik oduzima dva cijela broja.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</a:tr>
                  <a:tr h="1163648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DOBRA RAZINA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1.Izračunaj 6-2-(-7)-7-(-9)=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2.Razlici brojeva – 5 i 8 dodaj broj  -11.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3.Temperatura je iznosila 8°C  i pala za 13°C. Kolika je temperatura bila  nakon pada?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DOBAR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Samostalno oduzima cijele brojeve primjenjujući osnovna svojstva računskih operacija uz objašnjenje.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Rješava jednostavnije zadatke s primjenom stvarnog života.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1555368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VRLO DOBRA RAZINA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1.Oduzmi cijele brojeve koji zadovoljavaju postavljeni uvjet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hr-HR" sz="90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r-HR" sz="9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hr-HR" sz="900">
                                  <a:effectLst/>
                                  <a:latin typeface="Cambria Math"/>
                                </a:rPr>
                                <m:t>=11</m:t>
                              </m:r>
                            </m:oMath>
                          </a14:m>
                          <a:endParaRPr lang="hr-HR" sz="9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2.Temperatura je od trenutka kad je iznosila 8°C pala za 13°C, a potom se povećala za 3°C.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VRLO DOBAR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Sigurno i učinkovito računa vrijednost brojevnog izraza.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Rješava zadatke s primjenom stvarnog života.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1751228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IZNIMNA RAZINA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1.Na karti (karta u prilogu zadatka) su prikazane temperature  izmjerene u većim gradovima Republike Hrvatske u 7 sati (otisnute plavom bojom) i u 14 sati (otisnute crvenom bojim)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a) U kojem je gradu temperaturna razlika između jutarnje i poslijepodnevne temperature najveća, a u kojem najmanja?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ODLIČAN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Bira strategije za rješavanje složenijeg izraza u skupu cijelih brojeva.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Rješava zadatke s primjenom stvarnog života.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ic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4417776"/>
                  </p:ext>
                </p:extLst>
              </p:nvPr>
            </p:nvGraphicFramePr>
            <p:xfrm>
              <a:off x="457200" y="404665"/>
              <a:ext cx="8229600" cy="576014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58759"/>
                    <a:gridCol w="1304687"/>
                    <a:gridCol w="2156535"/>
                    <a:gridCol w="2156535"/>
                    <a:gridCol w="753084"/>
                  </a:tblGrid>
                  <a:tr h="18616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TEME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ISHODI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RAZINE/ZADACI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VREDNOVANJE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ELEMENTI 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</a:tr>
                  <a:tr h="1103739"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1600" dirty="0">
                              <a:effectLst/>
                            </a:rPr>
                            <a:t>Oduzimanje cijelih brojeva (3)</a:t>
                          </a:r>
                          <a:endParaRPr lang="hr-HR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Oduzima dva cijela broja.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Snalažljivo zbraja i oduzima više cijelih brojeva.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Primjenjuje zbrajanje i oduzimanje cijelih brojeva u problemima iz stvarnog života.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Ključni pojmovi: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Cijeli broj,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Oduzimanje cijelih brojeva,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Razlika cijelih brojeva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 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ZADOVOLJAVAJUĆA RAZINA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1.Oduzmi dva cijela broja: 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r>
                            <a:rPr lang="hr-HR" sz="900">
                              <a:effectLst/>
                            </a:rPr>
                            <a:t>2 – 5 =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r>
                            <a:rPr lang="hr-HR" sz="900">
                              <a:effectLst/>
                            </a:rPr>
                            <a:t>-3 – 5 =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DOVOLJAN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Učenik oduzima dva cijela broja.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rowSpan="4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</a:tr>
                  <a:tr h="1163648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DOBRA RAZINA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1.Izračunaj 6-2-(-7)-7-(-9)=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2.Razlici brojeva – 5 i 8 dodaj broj  -11.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3.Temperatura je iznosila 8°C  i pala za 13°C. Kolika je temperatura bila  nakon pada?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 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DOBAR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Samostalno oduzima cijele brojeve primjenjujući osnovna svojstva računskih operacija uz objašnjenje.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Rješava jednostavnije zadatke s primjenom stvarnog života.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1555368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53333" marR="53333" marT="0" marB="0">
                        <a:blipFill rotWithShape="1">
                          <a:blip r:embed="rId2"/>
                          <a:stretch>
                            <a:fillRect l="-146610" t="-159608" r="-134746" b="-11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VRLO DOBAR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Sigurno i učinkovito računa vrijednost brojevnog izraza.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Rješava zadatke s primjenom stvarnog života.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  <a:tr h="1751228"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IZNIMNA RAZINA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1.Na karti (karta u prilogu zadatka) su prikazane temperature  izmjerene u većim gradovima Republike Hrvatske u 7 sati (otisnute plavom bojom) i u 14 sati (otisnute crvenom bojim)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>
                              <a:effectLst/>
                            </a:rPr>
                            <a:t>a) U kojem je gradu temperaturna razlika između jutarnje i poslijepodnevne temperature najveća, a u kojem najmanja?</a:t>
                          </a:r>
                          <a:endParaRPr lang="hr-HR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ODLIČAN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Bira strategije za rješavanje složenijeg izraza u skupu cijelih brojeva.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r-HR" sz="900" dirty="0">
                              <a:effectLst/>
                            </a:rPr>
                            <a:t>Rješava zadatke s primjenom stvarnog života.</a:t>
                          </a:r>
                          <a:endParaRPr lang="hr-HR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333" marR="53333" marT="0" marB="0"/>
                    </a:tc>
                    <a:tc vMerge="1">
                      <a:txBody>
                        <a:bodyPr/>
                        <a:lstStyle/>
                        <a:p>
                          <a:endParaRPr lang="hr-HR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0432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955533"/>
              </p:ext>
            </p:extLst>
          </p:nvPr>
        </p:nvGraphicFramePr>
        <p:xfrm>
          <a:off x="457200" y="836711"/>
          <a:ext cx="8229600" cy="4893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8759"/>
                <a:gridCol w="1304687"/>
                <a:gridCol w="2156535"/>
                <a:gridCol w="2156535"/>
                <a:gridCol w="753084"/>
              </a:tblGrid>
              <a:tr h="19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TEME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ISHODI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RAZINE/ZADACI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VREDNOVANJE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ELEMENTI 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</a:tr>
              <a:tr h="116235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Rad sa zagradama (2)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Izračunavati brojevne izraze sa zagradama.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Ključni pojmovi: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Zagrade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ZADOVOLJAVAJUĆA RAZINA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900">
                          <a:effectLst/>
                        </a:rPr>
                        <a:t>Izračunaj: 7+(-4+9)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DOVOLJAN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Učenik rješava brojevni izraz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</a:tr>
              <a:tr h="116235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DOBRA RAZINA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900">
                          <a:effectLst/>
                        </a:rPr>
                        <a:t>Oslobodi se zagrade pa izračunaj: -(7-2) + (5 + 7)- (5-2)=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Učenik rješava jednostavnije zadatke sa zagradama.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16235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VRLO DOBRA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1.Zadatci sa zagradom unutar zagrade: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-14 – ( - 31 – ( -5 + 12 -31 ) + 8) =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VRLO 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Rješava zadatke rješavajući se zagrada iznutra prema van.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21066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IZNIMNA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1.Razlici brojeva – 5 i 8 dodaj razliku brojeva -11 i -3.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2. Izračunaj zbroj svih cijelih brojeva x koji zadovoljavaju uvjet -37 &lt; x &lt; 18.</a:t>
                      </a:r>
                    </a:p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ODLIČAN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Samostalno postavlja i rješava brojevne izraze.</a:t>
                      </a:r>
                      <a:endParaRPr lang="hr-H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33" marR="53333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494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97766"/>
              </p:ext>
            </p:extLst>
          </p:nvPr>
        </p:nvGraphicFramePr>
        <p:xfrm>
          <a:off x="768180" y="620688"/>
          <a:ext cx="7607639" cy="5585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8281"/>
                <a:gridCol w="1206083"/>
                <a:gridCol w="1993553"/>
                <a:gridCol w="1993553"/>
                <a:gridCol w="696169"/>
              </a:tblGrid>
              <a:tr h="165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TEME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ISHODI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RAZINE/ZADACI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VREDNOVANJE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ELEMENTI 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</a:tr>
              <a:tr h="97898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Množenje cijelih brojeva (2)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Množi dva cijela broja istih ili različitih predznaka.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Snalažljivo(primjenom svojstava) množi više cijelih brojeva.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Izračunava brojevne izraze s više računskih radnji.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Primjenjuje množenje cijelih brojeva u problemima iz stvarnog života.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Ključni pojmovi: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Cijeli broj,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Množenje cijelih brojeva,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Umnožak cijelih brojeva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ZADOVOLJAVAJUĆA RAZINA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800">
                          <a:effectLst/>
                        </a:rPr>
                        <a:t>Pomnoži: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hr-HR" sz="800">
                          <a:effectLst/>
                        </a:rPr>
                        <a:t>2 • (-5) =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hr-HR" sz="800">
                          <a:effectLst/>
                        </a:rPr>
                        <a:t>-3 • 4 =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hr-HR" sz="800">
                          <a:effectLst/>
                        </a:rPr>
                        <a:t>-5 • ( - 7) =</a:t>
                      </a:r>
                    </a:p>
                    <a:p>
                      <a:pPr marL="685800" indent="-226695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DOVOLJAN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Učenik množi dva cijela broja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</a:tr>
              <a:tr h="97898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DOBRA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1.Koristeći se komutativnošću i asocijativnošću množenja izračunaj:</a:t>
                      </a:r>
                    </a:p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-2  • 3  • (-1) • 12  • (-5) =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Učenik primjenjuje svojstvo komutativnosti i asocijativnosti i u zadatcima.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7898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VRLO DOBRA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1.Brojevni izraz s više računskih operacija: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3  • (-5) + (4 – 12) • 2 – 14 •  (-2) =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VRLO 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Učenik računa brojevne izraze s više računskih operacija.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48388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IZNIMNA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1.Kakav predznak ima umnožak ako množimo: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a)paran broj negativnih i neparan broj pozitivnih faktora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b)neparan broj negativnih i neparan broj pozitivnih faktora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c)paran broj pozitivnih i negativnih faktora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d)neparan broj negativnih i paran broj pozitivnih faktora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e)neparan broj negativnih i proizvoljan broj pozitivnih faktora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f)paran broj negativnih i proizvoljan broj pozitivnih faktora</a:t>
                      </a:r>
                    </a:p>
                    <a:p>
                      <a:pPr marL="457200" indent="-226695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ODLIČAN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Bira strategije za rješavanje složenijeg izraza u skupu cijelih brojeva.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02" marR="49302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46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54711"/>
              </p:ext>
            </p:extLst>
          </p:nvPr>
        </p:nvGraphicFramePr>
        <p:xfrm>
          <a:off x="611560" y="404664"/>
          <a:ext cx="7577373" cy="5976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1445"/>
                <a:gridCol w="1201285"/>
                <a:gridCol w="1985622"/>
                <a:gridCol w="1985622"/>
                <a:gridCol w="693399"/>
              </a:tblGrid>
              <a:tr h="181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TEME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ISHODI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RAZINE/ZADACI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VREDNOVANJE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ELEMENTI 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</a:tr>
              <a:tr h="107551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Dijeljenje cijelih brojeva (2)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Dijeli cijele brojeve.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Izračunava brojevne izraze s više računskih radnji.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Primjenjuje dijeljenje cijelih brojeva u zadacima iz stvarnog života.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Ključni pojmovi: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Cijeli broj,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dijeljenje cijelih brojeva,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količnik cijelih brojeva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ZADOVOLJAVAJUĆA RAZINA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800">
                          <a:effectLst/>
                        </a:rPr>
                        <a:t>Izračunaj: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hr-HR" sz="800">
                          <a:effectLst/>
                        </a:rPr>
                        <a:t>-15 : 3 =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hr-HR" sz="800">
                          <a:effectLst/>
                        </a:rPr>
                        <a:t>18 : ( -6) =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hr-HR" sz="800">
                          <a:effectLst/>
                        </a:rPr>
                        <a:t>-48 : (- 6) =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DOVOLJAN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Učenik dijeli dva cijela broja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</a:tr>
              <a:tr h="107551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DOBRA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1.Izračunaj 15: (-5) : 3 =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2.Količniku brojeva -15 i 3 dodaj -11.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Učenik rješava jednostavnije izraze.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07551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VRLO DOBRA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1.Izračunaj 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-6 : (-2) – 4 : 2 + 2 : (-1) =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2. Količniku brojeva -28 i 7 dodaj njihovu razliku.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VRLO DOBAR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Učenik rješava složenije zadatke u kojima se javljaju sve računske operacije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56871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IZNIMNA RAZINA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1.Apsolutnoj vrijednosti količnika brojeva -16 i 4 dodaj razliku brojeva -30 i 5.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2. Ana i Ivan natječu se u ubacivanju košarkaške lopte u koš s udaljenosti 5m.Imali su ukupno 15 pokušaja. Svaki pogodak je nosio 3 boda, a svaki promašaj 4 negativna boda.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a) koliko je bodova imala Ana ako je na kraju igre postigla 7 pogodaka, a ostalo je promašila?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b) Koliko je bodova imao Ivan ako je na kraju imao 12 bodova više od Ane?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ODLIČAN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Primijeniti stečena znanja u rješavanju problemskih zadataka iz matematike, svakodnevnog života i drugih nastavnih predmeta(korelacija)</a:t>
                      </a:r>
                      <a:endParaRPr lang="hr-H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6" marR="49106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051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2110</Words>
  <Application>Microsoft Office PowerPoint</Application>
  <PresentationFormat>Prikaz na zaslonu (4:3)</PresentationFormat>
  <Paragraphs>410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OSVN1</dc:creator>
  <cp:lastModifiedBy>Snježana</cp:lastModifiedBy>
  <cp:revision>2</cp:revision>
  <dcterms:created xsi:type="dcterms:W3CDTF">2018-09-28T08:52:31Z</dcterms:created>
  <dcterms:modified xsi:type="dcterms:W3CDTF">2018-09-28T09:53:59Z</dcterms:modified>
</cp:coreProperties>
</file>